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22fc8c22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22fc8c22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because of high overlap between the input and output texts, are very fast at inference time, and are not vulnerable to hallucination (i.e., generating text that is not related to the input texts)</a:t>
            </a:r>
            <a:endParaRPr/>
          </a:p>
          <a:p>
            <a:pPr indent="0" lvl="0" marL="0" rtl="0" algn="l">
              <a:spcBef>
                <a:spcPts val="0"/>
              </a:spcBef>
              <a:spcAft>
                <a:spcPts val="0"/>
              </a:spcAft>
              <a:buNone/>
            </a:pPr>
            <a:r>
              <a:rPr lang="en"/>
              <a:t>3-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22fc8c22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22fc8c22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22fc8c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22fc8c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22fc8c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22fc8c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22fc8c22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22fc8c22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22fc8c22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22fc8c22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22fc8c220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22fc8c220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22fc8c22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22fc8c22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22fc8c22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22fc8c22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22fc8c22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22fc8c2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22fc8c22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22fc8c22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22fc8c22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22fc8c22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22fc8c22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22fc8c22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22fc8c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22fc8c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22fc8c2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22fc8c2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use grammatical and morphological rules to perform specific operations — for instance, the replacement of pronouns or other types of referential phrases with antecedents from the context</a:t>
            </a:r>
            <a:endParaRPr/>
          </a:p>
          <a:p>
            <a:pPr indent="0" lvl="0" marL="0" rtl="0" algn="l">
              <a:spcBef>
                <a:spcPts val="0"/>
              </a:spcBef>
              <a:spcAft>
                <a:spcPts val="0"/>
              </a:spcAft>
              <a:buNone/>
            </a:pPr>
            <a:r>
              <a:rPr lang="en"/>
              <a:t>2 - combine key terms from the current query and its context to create candidates that match popular queries from historical data or common query patterns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493776" y="2976372"/>
            <a:ext cx="4978800" cy="1237800"/>
          </a:xfrm>
          <a:prstGeom prst="rect">
            <a:avLst/>
          </a:prstGeom>
          <a:noFill/>
          <a:ln>
            <a:noFill/>
          </a:ln>
        </p:spPr>
        <p:txBody>
          <a:bodyPr anchorCtr="0" anchor="t" bIns="34275" lIns="0" spcFirstLastPara="1" rIns="68575" wrap="square" tIns="34275">
            <a:noAutofit/>
          </a:bodyPr>
          <a:lstStyle>
            <a:lvl1pPr indent="-228600" lvl="0" marL="457200" algn="l">
              <a:lnSpc>
                <a:spcPct val="130000"/>
              </a:lnSpc>
              <a:spcBef>
                <a:spcPts val="500"/>
              </a:spcBef>
              <a:spcAft>
                <a:spcPts val="0"/>
              </a:spcAft>
              <a:buSzPts val="2500"/>
              <a:buNone/>
              <a:defRPr b="0" i="0" sz="2100">
                <a:solidFill>
                  <a:schemeClr val="lt1"/>
                </a:solidFill>
                <a:latin typeface="Georgia"/>
                <a:ea typeface="Georgia"/>
                <a:cs typeface="Georgia"/>
                <a:sym typeface="Georgia"/>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 name="Google Shape;12;p2"/>
          <p:cNvSpPr txBox="1"/>
          <p:nvPr>
            <p:ph type="ctrTitle"/>
          </p:nvPr>
        </p:nvSpPr>
        <p:spPr>
          <a:xfrm>
            <a:off x="493776" y="1117854"/>
            <a:ext cx="4978800" cy="17898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University at Buffalo, The State University of New York logo" id="13" name="Google Shape;13;p2"/>
          <p:cNvPicPr preferRelativeResize="0"/>
          <p:nvPr/>
        </p:nvPicPr>
        <p:blipFill rotWithShape="1">
          <a:blip r:embed="rId3">
            <a:alphaModFix/>
          </a:blip>
          <a:srcRect b="0" l="0" r="0" t="0"/>
          <a:stretch/>
        </p:blipFill>
        <p:spPr>
          <a:xfrm>
            <a:off x="495300" y="4530919"/>
            <a:ext cx="3600453" cy="2670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raph">
  <p:cSld name="Content and Graph">
    <p:spTree>
      <p:nvGrpSpPr>
        <p:cNvPr id="54" name="Shape 54"/>
        <p:cNvGrpSpPr/>
        <p:nvPr/>
      </p:nvGrpSpPr>
      <p:grpSpPr>
        <a:xfrm>
          <a:off x="0" y="0"/>
          <a:ext cx="0" cy="0"/>
          <a:chOff x="0" y="0"/>
          <a:chExt cx="0" cy="0"/>
        </a:xfrm>
      </p:grpSpPr>
      <p:sp>
        <p:nvSpPr>
          <p:cNvPr id="55" name="Google Shape;55;p11"/>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11"/>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 name="Google Shape;57;p11"/>
          <p:cNvSpPr/>
          <p:nvPr>
            <p:ph idx="2" type="chart"/>
          </p:nvPr>
        </p:nvSpPr>
        <p:spPr>
          <a:xfrm>
            <a:off x="3871451" y="1482214"/>
            <a:ext cx="4743900" cy="2975400"/>
          </a:xfrm>
          <a:prstGeom prst="rect">
            <a:avLst/>
          </a:prstGeom>
          <a:solidFill>
            <a:srgbClr val="BFBFBF"/>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lvl="2"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lvl="3"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lvl="4"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2"/>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2"/>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34275" lIns="68575" spcFirstLastPara="1" rIns="68575" wrap="square" tIns="34275">
            <a:sp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4"/>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5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 name="Google Shape;16;p3"/>
          <p:cNvSpPr txBox="1"/>
          <p:nvPr>
            <p:ph idx="1" type="subTitle"/>
          </p:nvPr>
        </p:nvSpPr>
        <p:spPr>
          <a:xfrm>
            <a:off x="493776" y="2977753"/>
            <a:ext cx="4978800" cy="1659600"/>
          </a:xfrm>
          <a:prstGeom prst="rect">
            <a:avLst/>
          </a:prstGeom>
          <a:noFill/>
          <a:ln>
            <a:noFill/>
          </a:ln>
        </p:spPr>
        <p:txBody>
          <a:bodyPr anchorCtr="0" anchor="t" bIns="34275" lIns="0" spcFirstLastPara="1" rIns="68575" wrap="square" tIns="34275">
            <a:noAutofit/>
          </a:bodyPr>
          <a:lstStyle>
            <a:lvl1pPr lvl="0" algn="l">
              <a:lnSpc>
                <a:spcPct val="130000"/>
              </a:lnSpc>
              <a:spcBef>
                <a:spcPts val="500"/>
              </a:spcBef>
              <a:spcAft>
                <a:spcPts val="0"/>
              </a:spcAft>
              <a:buSzPts val="2500"/>
              <a:buNone/>
              <a:defRPr b="0" sz="2100">
                <a:solidFill>
                  <a:schemeClr val="lt1"/>
                </a:solidFill>
                <a:latin typeface="Georgia"/>
                <a:ea typeface="Georgia"/>
                <a:cs typeface="Georgia"/>
                <a:sym typeface="Georgia"/>
              </a:defRPr>
            </a:lvl1pPr>
            <a:lvl2pPr lvl="1" algn="ctr">
              <a:lnSpc>
                <a:spcPct val="130000"/>
              </a:lnSpc>
              <a:spcBef>
                <a:spcPts val="500"/>
              </a:spcBef>
              <a:spcAft>
                <a:spcPts val="0"/>
              </a:spcAft>
              <a:buSzPts val="1800"/>
              <a:buNone/>
              <a:defRPr sz="1500"/>
            </a:lvl2pPr>
            <a:lvl3pPr lvl="2" algn="ctr">
              <a:lnSpc>
                <a:spcPct val="130000"/>
              </a:lnSpc>
              <a:spcBef>
                <a:spcPts val="500"/>
              </a:spcBef>
              <a:spcAft>
                <a:spcPts val="0"/>
              </a:spcAft>
              <a:buSzPts val="1600"/>
              <a:buNone/>
              <a:defRPr sz="1400"/>
            </a:lvl3pPr>
            <a:lvl4pPr lvl="3" algn="ctr">
              <a:lnSpc>
                <a:spcPct val="130000"/>
              </a:lnSpc>
              <a:spcBef>
                <a:spcPts val="500"/>
              </a:spcBef>
              <a:spcAft>
                <a:spcPts val="0"/>
              </a:spcAft>
              <a:buSzPts val="1400"/>
              <a:buNone/>
              <a:defRPr sz="1200"/>
            </a:lvl4pPr>
            <a:lvl5pPr lvl="4" algn="ctr">
              <a:lnSpc>
                <a:spcPct val="130000"/>
              </a:lnSpc>
              <a:spcBef>
                <a:spcPts val="500"/>
              </a:spcBef>
              <a:spcAft>
                <a:spcPts val="0"/>
              </a:spcAft>
              <a:buSzPts val="14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University at Buffalo, The State University of New York logo" id="17" name="Google Shape;17;p3"/>
          <p:cNvPicPr preferRelativeResize="0"/>
          <p:nvPr/>
        </p:nvPicPr>
        <p:blipFill rotWithShape="1">
          <a:blip r:embed="rId3">
            <a:alphaModFix/>
          </a:blip>
          <a:srcRect b="0" l="0" r="0" t="0"/>
          <a:stretch/>
        </p:blipFill>
        <p:spPr>
          <a:xfrm>
            <a:off x="266700" y="240859"/>
            <a:ext cx="3600453" cy="2670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4"/>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4"/>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5"/>
          <p:cNvSpPr txBox="1"/>
          <p:nvPr>
            <p:ph idx="1" type="body"/>
          </p:nvPr>
        </p:nvSpPr>
        <p:spPr>
          <a:xfrm>
            <a:off x="425196" y="1639062"/>
            <a:ext cx="3375300" cy="29616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p5"/>
          <p:cNvSpPr txBox="1"/>
          <p:nvPr>
            <p:ph idx="2" type="body"/>
          </p:nvPr>
        </p:nvSpPr>
        <p:spPr>
          <a:xfrm>
            <a:off x="4057650" y="1639062"/>
            <a:ext cx="3374100" cy="29628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5"/>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27" name="Shape 27"/>
        <p:cNvGrpSpPr/>
        <p:nvPr/>
      </p:nvGrpSpPr>
      <p:grpSpPr>
        <a:xfrm>
          <a:off x="0" y="0"/>
          <a:ext cx="0" cy="0"/>
          <a:chOff x="0" y="0"/>
          <a:chExt cx="0" cy="0"/>
        </a:xfrm>
      </p:grpSpPr>
      <p:sp>
        <p:nvSpPr>
          <p:cNvPr id="28" name="Google Shape;28;p6"/>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6"/>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6"/>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7"/>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7"/>
          <p:cNvSpPr txBox="1"/>
          <p:nvPr>
            <p:ph idx="1" type="body"/>
          </p:nvPr>
        </p:nvSpPr>
        <p:spPr>
          <a:xfrm>
            <a:off x="425196" y="1639062"/>
            <a:ext cx="3854100" cy="2949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 name="Google Shape;34;p7"/>
          <p:cNvSpPr txBox="1"/>
          <p:nvPr>
            <p:ph idx="2" type="body"/>
          </p:nvPr>
        </p:nvSpPr>
        <p:spPr>
          <a:xfrm>
            <a:off x="425196" y="1945005"/>
            <a:ext cx="3855300" cy="26517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7"/>
          <p:cNvSpPr txBox="1"/>
          <p:nvPr>
            <p:ph idx="3" type="body"/>
          </p:nvPr>
        </p:nvSpPr>
        <p:spPr>
          <a:xfrm>
            <a:off x="4629150" y="1639062"/>
            <a:ext cx="3854100" cy="2961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 name="Google Shape;36;p7"/>
          <p:cNvSpPr txBox="1"/>
          <p:nvPr>
            <p:ph idx="4" type="body"/>
          </p:nvPr>
        </p:nvSpPr>
        <p:spPr>
          <a:xfrm>
            <a:off x="4629150" y="1943100"/>
            <a:ext cx="3854100" cy="26541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7"/>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p:cSld name="Content and Photo">
    <p:spTree>
      <p:nvGrpSpPr>
        <p:cNvPr id="38" name="Shape 38"/>
        <p:cNvGrpSpPr/>
        <p:nvPr/>
      </p:nvGrpSpPr>
      <p:grpSpPr>
        <a:xfrm>
          <a:off x="0" y="0"/>
          <a:ext cx="0" cy="0"/>
          <a:chOff x="0" y="0"/>
          <a:chExt cx="0" cy="0"/>
        </a:xfrm>
      </p:grpSpPr>
      <p:sp>
        <p:nvSpPr>
          <p:cNvPr id="39" name="Google Shape;39;p8"/>
          <p:cNvSpPr/>
          <p:nvPr>
            <p:ph idx="2" type="pic"/>
          </p:nvPr>
        </p:nvSpPr>
        <p:spPr>
          <a:xfrm>
            <a:off x="3823925" y="695325"/>
            <a:ext cx="5320200" cy="4448100"/>
          </a:xfrm>
          <a:prstGeom prst="rect">
            <a:avLst/>
          </a:prstGeom>
          <a:solidFill>
            <a:srgbClr val="BFBFBF"/>
          </a:solidFill>
          <a:ln>
            <a:noFill/>
          </a:ln>
        </p:spPr>
      </p:sp>
      <p:sp>
        <p:nvSpPr>
          <p:cNvPr id="40" name="Google Shape;40;p8"/>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 name="Google Shape;41;p8"/>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8"/>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Photos">
  <p:cSld name="Content and Three Photos">
    <p:spTree>
      <p:nvGrpSpPr>
        <p:cNvPr id="43" name="Shape 43"/>
        <p:cNvGrpSpPr/>
        <p:nvPr/>
      </p:nvGrpSpPr>
      <p:grpSpPr>
        <a:xfrm>
          <a:off x="0" y="0"/>
          <a:ext cx="0" cy="0"/>
          <a:chOff x="0" y="0"/>
          <a:chExt cx="0" cy="0"/>
        </a:xfrm>
      </p:grpSpPr>
      <p:sp>
        <p:nvSpPr>
          <p:cNvPr id="44" name="Google Shape;44;p9"/>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9"/>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9"/>
          <p:cNvSpPr/>
          <p:nvPr>
            <p:ph idx="2" type="pic"/>
          </p:nvPr>
        </p:nvSpPr>
        <p:spPr>
          <a:xfrm>
            <a:off x="3835973" y="701040"/>
            <a:ext cx="5307900" cy="2298600"/>
          </a:xfrm>
          <a:prstGeom prst="rect">
            <a:avLst/>
          </a:prstGeom>
          <a:solidFill>
            <a:srgbClr val="BFBFBF"/>
          </a:solidFill>
          <a:ln cap="flat" cmpd="sng" w="9525">
            <a:solidFill>
              <a:schemeClr val="lt1"/>
            </a:solidFill>
            <a:prstDash val="solid"/>
            <a:round/>
            <a:headEnd len="sm" w="sm" type="none"/>
            <a:tailEnd len="sm" w="sm" type="none"/>
          </a:ln>
        </p:spPr>
      </p:sp>
      <p:sp>
        <p:nvSpPr>
          <p:cNvPr id="47" name="Google Shape;47;p9"/>
          <p:cNvSpPr/>
          <p:nvPr>
            <p:ph idx="3" type="pic"/>
          </p:nvPr>
        </p:nvSpPr>
        <p:spPr>
          <a:xfrm>
            <a:off x="3835973" y="2998722"/>
            <a:ext cx="27018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8" name="Google Shape;48;p9"/>
          <p:cNvSpPr/>
          <p:nvPr>
            <p:ph idx="4" type="pic"/>
          </p:nvPr>
        </p:nvSpPr>
        <p:spPr>
          <a:xfrm>
            <a:off x="6525817" y="2998722"/>
            <a:ext cx="26181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9" name="Google Shape;49;p9"/>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50" name="Shape 50"/>
        <p:cNvGrpSpPr/>
        <p:nvPr/>
      </p:nvGrpSpPr>
      <p:grpSpPr>
        <a:xfrm>
          <a:off x="0" y="0"/>
          <a:ext cx="0" cy="0"/>
          <a:chOff x="0" y="0"/>
          <a:chExt cx="0" cy="0"/>
        </a:xfrm>
      </p:grpSpPr>
      <p:sp>
        <p:nvSpPr>
          <p:cNvPr id="51" name="Google Shape;51;p10"/>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10"/>
          <p:cNvSpPr/>
          <p:nvPr>
            <p:ph idx="2" type="pic"/>
          </p:nvPr>
        </p:nvSpPr>
        <p:spPr>
          <a:xfrm>
            <a:off x="0" y="695325"/>
            <a:ext cx="9144000" cy="4448100"/>
          </a:xfrm>
          <a:prstGeom prst="rect">
            <a:avLst/>
          </a:prstGeom>
          <a:solidFill>
            <a:srgbClr val="BFBFBF"/>
          </a:solidFill>
          <a:ln>
            <a:noFill/>
          </a:ln>
        </p:spPr>
      </p:sp>
      <p:sp>
        <p:nvSpPr>
          <p:cNvPr id="53" name="Google Shape;53;p10"/>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dk2"/>
              </a:buClr>
              <a:buSzPts val="2700"/>
              <a:buFont typeface="Georgia"/>
              <a:buNone/>
              <a:defRPr b="0" i="0" sz="2700" u="none" cap="none" strike="noStrike">
                <a:solidFill>
                  <a:schemeClr val="dk2"/>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25196" y="1639062"/>
            <a:ext cx="7886700" cy="2976300"/>
          </a:xfrm>
          <a:prstGeom prst="rect">
            <a:avLst/>
          </a:prstGeom>
          <a:noFill/>
          <a:ln>
            <a:noFill/>
          </a:ln>
        </p:spPr>
        <p:txBody>
          <a:bodyPr anchorCtr="0" anchor="t" bIns="34275" lIns="68575" spcFirstLastPara="1" rIns="68575" wrap="square" tIns="34275">
            <a:noAutofit/>
          </a:bodyPr>
          <a:lstStyle>
            <a:lvl1pPr indent="-330200" lvl="0" marL="457200" marR="0" rtl="0" algn="l">
              <a:lnSpc>
                <a:spcPct val="130000"/>
              </a:lnSpc>
              <a:spcBef>
                <a:spcPts val="500"/>
              </a:spcBef>
              <a:spcAft>
                <a:spcPts val="0"/>
              </a:spcAft>
              <a:buClr>
                <a:schemeClr val="dk2"/>
              </a:buClr>
              <a:buSzPts val="1600"/>
              <a:buFont typeface="Arial"/>
              <a:buChar char="•"/>
              <a:defRPr b="0" i="0" sz="1400" u="none" cap="none" strike="noStrike">
                <a:solidFill>
                  <a:schemeClr val="dk1"/>
                </a:solidFill>
                <a:latin typeface="Arial"/>
                <a:ea typeface="Arial"/>
                <a:cs typeface="Arial"/>
                <a:sym typeface="Arial"/>
              </a:defRPr>
            </a:lvl1pPr>
            <a:lvl2pPr indent="-330200" lvl="1" marL="9144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indent="-330200" lvl="2" marL="13716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indent="-330200" lvl="3" marL="18288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indent="-330200" lvl="4" marL="22860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University at Buffalo, The State University of New York logo" id="8" name="Google Shape;8;p1"/>
          <p:cNvPicPr preferRelativeResize="0"/>
          <p:nvPr/>
        </p:nvPicPr>
        <p:blipFill rotWithShape="1">
          <a:blip r:embed="rId2">
            <a:alphaModFix/>
          </a:blip>
          <a:srcRect b="0" l="0" r="0" t="0"/>
          <a:stretch/>
        </p:blipFill>
        <p:spPr>
          <a:xfrm>
            <a:off x="266700" y="240859"/>
            <a:ext cx="3600453" cy="267022"/>
          </a:xfrm>
          <a:prstGeom prst="rect">
            <a:avLst/>
          </a:prstGeom>
          <a:noFill/>
          <a:ln>
            <a:noFill/>
          </a:ln>
        </p:spPr>
      </p:pic>
      <p:sp>
        <p:nvSpPr>
          <p:cNvPr id="9" name="Google Shape;9;p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aasitsh@buffalo.edu" TargetMode="Externa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blog.google/products/search/introducing-mum/" TargetMode="External"/><Relationship Id="rId4"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ai.googleblog.com/2020/01/encode-tag-and-realize-controllable-and.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gif"/><Relationship Id="rId4" Type="http://schemas.openxmlformats.org/officeDocument/2006/relationships/hyperlink" Target="https://ai.googleblog.com/2021/05/introducing-felix-flexible-text-editing.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owardsai.net/p/nlp/c-r" TargetMode="External"/><Relationship Id="rId4"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 Id="rId5" Type="http://schemas.openxmlformats.org/officeDocument/2006/relationships/hyperlink" Target="https://blog.google/products/search/introducing-mum/" TargetMode="External"/><Relationship Id="rId6" Type="http://schemas.openxmlformats.org/officeDocument/2006/relationships/hyperlink" Target="https://ai.googleblog.com/2020/01/encode-tag-and-realize-controllable-and.html" TargetMode="External"/><Relationship Id="rId7" Type="http://schemas.openxmlformats.org/officeDocument/2006/relationships/hyperlink" Target="https://ai.googleblog.com/2021/05/introducing-felix-flexible-text-editing.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towardsai.net/p/nlp/c-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i.googleblog.com/2022/05/contextual-rephrasing-in-google.html#:~:text=Context%20Handling%20by%20Rephrasing&amp;text=Assistant%20recognizes%20that%20this%20question,Shakespeare%20write%20Romeo%20and%20Juliet%3F%E2%80%9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493776" y="1117854"/>
            <a:ext cx="4978800" cy="17898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sz="3750"/>
              <a:t>How does it work?</a:t>
            </a:r>
            <a:endParaRPr sz="3750"/>
          </a:p>
          <a:p>
            <a:pPr indent="0" lvl="0" marL="0" rtl="0" algn="l">
              <a:spcBef>
                <a:spcPts val="0"/>
              </a:spcBef>
              <a:spcAft>
                <a:spcPts val="0"/>
              </a:spcAft>
              <a:buNone/>
            </a:pPr>
            <a:r>
              <a:rPr lang="en" sz="3750"/>
              <a:t>Contextual Rephrasing in Google Assistant</a:t>
            </a:r>
            <a:endParaRPr sz="3750"/>
          </a:p>
        </p:txBody>
      </p:sp>
      <p:sp>
        <p:nvSpPr>
          <p:cNvPr id="73" name="Google Shape;73;p15"/>
          <p:cNvSpPr txBox="1"/>
          <p:nvPr>
            <p:ph idx="1" type="body"/>
          </p:nvPr>
        </p:nvSpPr>
        <p:spPr>
          <a:xfrm>
            <a:off x="493776" y="2976372"/>
            <a:ext cx="4978800" cy="12378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rPr lang="en" sz="1600"/>
              <a:t>CSE 705</a:t>
            </a:r>
            <a:endParaRPr sz="1600"/>
          </a:p>
          <a:p>
            <a:pPr indent="0" lvl="0" marL="0" rtl="0" algn="l">
              <a:spcBef>
                <a:spcPts val="500"/>
              </a:spcBef>
              <a:spcAft>
                <a:spcPts val="0"/>
              </a:spcAft>
              <a:buNone/>
            </a:pPr>
            <a:r>
              <a:rPr lang="en" sz="1600"/>
              <a:t>Baasit Sharief (</a:t>
            </a:r>
            <a:r>
              <a:rPr lang="en" sz="1600" u="sng">
                <a:hlinkClick r:id="rId3"/>
              </a:rPr>
              <a:t>baasitsh@buffalo.edu</a:t>
            </a:r>
            <a:r>
              <a:rPr lang="en" sz="1600"/>
              <a:t>)</a:t>
            </a:r>
            <a:endParaRPr sz="1600"/>
          </a:p>
          <a:p>
            <a:pPr indent="0" lvl="0" marL="0" rtl="0" algn="l">
              <a:spcBef>
                <a:spcPts val="500"/>
              </a:spcBef>
              <a:spcAft>
                <a:spcPts val="0"/>
              </a:spcAft>
              <a:buNone/>
            </a:pPr>
            <a:r>
              <a:rPr lang="en" sz="1600"/>
              <a:t>June 8</a:t>
            </a:r>
            <a:r>
              <a:rPr baseline="30000" lang="en" sz="1600"/>
              <a:t>th</a:t>
            </a:r>
            <a:r>
              <a:rPr lang="en" sz="1600"/>
              <a:t>, 2022</a:t>
            </a:r>
            <a:endParaRPr sz="1600"/>
          </a:p>
        </p:txBody>
      </p:sp>
      <p:pic>
        <p:nvPicPr>
          <p:cNvPr id="74" name="Google Shape;74;p15"/>
          <p:cNvPicPr preferRelativeResize="0"/>
          <p:nvPr/>
        </p:nvPicPr>
        <p:blipFill>
          <a:blip r:embed="rId4">
            <a:alphaModFix/>
          </a:blip>
          <a:stretch>
            <a:fillRect/>
          </a:stretch>
        </p:blipFill>
        <p:spPr>
          <a:xfrm>
            <a:off x="5801375" y="1244797"/>
            <a:ext cx="2653900" cy="2653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Transformer based generators</a:t>
            </a:r>
            <a:endParaRPr/>
          </a:p>
        </p:txBody>
      </p:sp>
      <p:sp>
        <p:nvSpPr>
          <p:cNvPr id="139" name="Google Shape;139;p24"/>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Transformer architectures like MUM, learn to generate sequences of words according to a number of training samples</a:t>
            </a:r>
            <a:endParaRPr/>
          </a:p>
          <a:p>
            <a:pPr indent="-330200" lvl="0" marL="457200" rtl="0" algn="l">
              <a:spcBef>
                <a:spcPts val="0"/>
              </a:spcBef>
              <a:spcAft>
                <a:spcPts val="0"/>
              </a:spcAft>
              <a:buSzPts val="1600"/>
              <a:buChar char="•"/>
            </a:pPr>
            <a:r>
              <a:rPr lang="en"/>
              <a:t>LaserTagger and FELIX are used as inspirations</a:t>
            </a:r>
            <a:endParaRPr/>
          </a:p>
          <a:p>
            <a:pPr indent="-330200" lvl="0" marL="457200" rtl="0" algn="l">
              <a:spcBef>
                <a:spcPts val="0"/>
              </a:spcBef>
              <a:spcAft>
                <a:spcPts val="0"/>
              </a:spcAft>
              <a:buSzPts val="1600"/>
              <a:buChar char="•"/>
            </a:pPr>
            <a:r>
              <a:rPr lang="en"/>
              <a:t>Generate a sequence of text edits to transform the input queries into a rephrasing candidate when presented with a query and its context</a:t>
            </a:r>
            <a:endParaRPr/>
          </a:p>
        </p:txBody>
      </p:sp>
      <p:sp>
        <p:nvSpPr>
          <p:cNvPr id="140" name="Google Shape;140;p24"/>
          <p:cNvSpPr txBox="1"/>
          <p:nvPr/>
        </p:nvSpPr>
        <p:spPr>
          <a:xfrm>
            <a:off x="2194350" y="4804800"/>
            <a:ext cx="47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a:t>
            </a:r>
            <a:r>
              <a:rPr lang="en" sz="1000" u="sng">
                <a:solidFill>
                  <a:schemeClr val="hlink"/>
                </a:solidFill>
                <a:hlinkClick r:id="rId3"/>
              </a:rPr>
              <a:t>Google AI Blog: Contextual Rephrasing in Google Assistant (googleblog.com)</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MUM: Multitask Unified Model</a:t>
            </a:r>
            <a:endParaRPr/>
          </a:p>
        </p:txBody>
      </p:sp>
      <p:sp>
        <p:nvSpPr>
          <p:cNvPr id="146" name="Google Shape;146;p25"/>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t/>
            </a:r>
            <a:endParaRPr/>
          </a:p>
        </p:txBody>
      </p:sp>
      <p:sp>
        <p:nvSpPr>
          <p:cNvPr id="147" name="Google Shape;147;p25"/>
          <p:cNvSpPr txBox="1"/>
          <p:nvPr/>
        </p:nvSpPr>
        <p:spPr>
          <a:xfrm>
            <a:off x="2412150" y="4804800"/>
            <a:ext cx="431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[3] </a:t>
            </a:r>
            <a:r>
              <a:rPr lang="en" sz="1000" u="sng">
                <a:solidFill>
                  <a:schemeClr val="hlink"/>
                </a:solidFill>
                <a:hlinkClick r:id="rId3"/>
              </a:rPr>
              <a:t>MUM: A new AI milestone for understanding information (blog.google)</a:t>
            </a:r>
            <a:endParaRPr sz="1000"/>
          </a:p>
        </p:txBody>
      </p:sp>
      <p:pic>
        <p:nvPicPr>
          <p:cNvPr id="148" name="Google Shape;148;p25"/>
          <p:cNvPicPr preferRelativeResize="0"/>
          <p:nvPr/>
        </p:nvPicPr>
        <p:blipFill>
          <a:blip r:embed="rId4">
            <a:alphaModFix/>
          </a:blip>
          <a:stretch>
            <a:fillRect/>
          </a:stretch>
        </p:blipFill>
        <p:spPr>
          <a:xfrm>
            <a:off x="1926394" y="1639050"/>
            <a:ext cx="5291206" cy="297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LaserTagger</a:t>
            </a:r>
            <a:endParaRPr/>
          </a:p>
        </p:txBody>
      </p:sp>
      <p:sp>
        <p:nvSpPr>
          <p:cNvPr id="154" name="Google Shape;154;p26"/>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t/>
            </a:r>
            <a:endParaRPr/>
          </a:p>
        </p:txBody>
      </p:sp>
      <p:pic>
        <p:nvPicPr>
          <p:cNvPr id="155" name="Google Shape;155;p26"/>
          <p:cNvPicPr preferRelativeResize="0"/>
          <p:nvPr/>
        </p:nvPicPr>
        <p:blipFill>
          <a:blip r:embed="rId3">
            <a:alphaModFix/>
          </a:blip>
          <a:stretch>
            <a:fillRect/>
          </a:stretch>
        </p:blipFill>
        <p:spPr>
          <a:xfrm>
            <a:off x="1524000" y="1807975"/>
            <a:ext cx="6096000" cy="2638425"/>
          </a:xfrm>
          <a:prstGeom prst="rect">
            <a:avLst/>
          </a:prstGeom>
          <a:noFill/>
          <a:ln>
            <a:noFill/>
          </a:ln>
        </p:spPr>
      </p:pic>
      <p:sp>
        <p:nvSpPr>
          <p:cNvPr id="156" name="Google Shape;156;p26"/>
          <p:cNvSpPr txBox="1"/>
          <p:nvPr/>
        </p:nvSpPr>
        <p:spPr>
          <a:xfrm>
            <a:off x="992850" y="4804800"/>
            <a:ext cx="715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[4] </a:t>
            </a:r>
            <a:r>
              <a:rPr lang="en" sz="1000" u="sng">
                <a:solidFill>
                  <a:schemeClr val="hlink"/>
                </a:solidFill>
                <a:hlinkClick r:id="rId4"/>
              </a:rPr>
              <a:t>Google AI Blog: Encode, Tag and Realize: A Controllable and Efficient Approach for Text Generation (googleblog.com)</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425200" y="821850"/>
            <a:ext cx="8266200" cy="8172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FELIX:Flexible Text Editing Through Tagging and Insertion</a:t>
            </a:r>
            <a:endParaRPr/>
          </a:p>
        </p:txBody>
      </p:sp>
      <p:sp>
        <p:nvSpPr>
          <p:cNvPr id="162" name="Google Shape;162;p27"/>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t/>
            </a:r>
            <a:endParaRPr/>
          </a:p>
        </p:txBody>
      </p:sp>
      <p:pic>
        <p:nvPicPr>
          <p:cNvPr id="163" name="Google Shape;163;p27"/>
          <p:cNvPicPr preferRelativeResize="0"/>
          <p:nvPr/>
        </p:nvPicPr>
        <p:blipFill>
          <a:blip r:embed="rId3">
            <a:alphaModFix/>
          </a:blip>
          <a:stretch>
            <a:fillRect/>
          </a:stretch>
        </p:blipFill>
        <p:spPr>
          <a:xfrm>
            <a:off x="425200" y="1867000"/>
            <a:ext cx="8266200" cy="2214729"/>
          </a:xfrm>
          <a:prstGeom prst="rect">
            <a:avLst/>
          </a:prstGeom>
          <a:noFill/>
          <a:ln>
            <a:noFill/>
          </a:ln>
        </p:spPr>
      </p:pic>
      <p:sp>
        <p:nvSpPr>
          <p:cNvPr id="164" name="Google Shape;164;p27"/>
          <p:cNvSpPr txBox="1"/>
          <p:nvPr/>
        </p:nvSpPr>
        <p:spPr>
          <a:xfrm>
            <a:off x="1399500" y="4804800"/>
            <a:ext cx="634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[5] </a:t>
            </a:r>
            <a:r>
              <a:rPr lang="en" sz="1000" u="sng">
                <a:solidFill>
                  <a:schemeClr val="hlink"/>
                </a:solidFill>
                <a:hlinkClick r:id="rId4"/>
              </a:rPr>
              <a:t>Google AI Blog: Introducing FELIX: Flexible Text Editing Through Tagging and Insertion (googleblog.com)</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Candidate Scoring</a:t>
            </a:r>
            <a:endParaRPr/>
          </a:p>
        </p:txBody>
      </p:sp>
      <p:sp>
        <p:nvSpPr>
          <p:cNvPr id="170" name="Google Shape;170;p28"/>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11150" lvl="0" marL="457200" rtl="0" algn="l">
              <a:spcBef>
                <a:spcPts val="500"/>
              </a:spcBef>
              <a:spcAft>
                <a:spcPts val="0"/>
              </a:spcAft>
              <a:buSzPts val="1300"/>
              <a:buChar char="•"/>
            </a:pPr>
            <a:r>
              <a:rPr lang="en" sz="1100"/>
              <a:t>Number of signals extracted from the given candidates to determine the best candidate</a:t>
            </a:r>
            <a:endParaRPr sz="1100"/>
          </a:p>
          <a:p>
            <a:pPr indent="-311150" lvl="0" marL="457200" rtl="0" algn="l">
              <a:spcBef>
                <a:spcPts val="0"/>
              </a:spcBef>
              <a:spcAft>
                <a:spcPts val="0"/>
              </a:spcAft>
              <a:buSzPts val="1300"/>
              <a:buChar char="•"/>
            </a:pPr>
            <a:r>
              <a:rPr lang="en" sz="1100"/>
              <a:t>Ranging from grammar to contextual information flow</a:t>
            </a:r>
            <a:endParaRPr sz="1100"/>
          </a:p>
          <a:p>
            <a:pPr indent="-311150" lvl="0" marL="457200" rtl="0" algn="l">
              <a:spcBef>
                <a:spcPts val="0"/>
              </a:spcBef>
              <a:spcAft>
                <a:spcPts val="0"/>
              </a:spcAft>
              <a:buSzPts val="1300"/>
              <a:buChar char="•"/>
            </a:pPr>
            <a:r>
              <a:rPr lang="en" sz="1100"/>
              <a:t>Some signals depend on both candidate and query</a:t>
            </a:r>
            <a:endParaRPr sz="1100"/>
          </a:p>
          <a:p>
            <a:pPr indent="-311150" lvl="1" marL="914400" rtl="0" algn="l">
              <a:spcBef>
                <a:spcPts val="0"/>
              </a:spcBef>
              <a:spcAft>
                <a:spcPts val="0"/>
              </a:spcAft>
              <a:buSzPts val="1300"/>
              <a:buChar char="-"/>
            </a:pPr>
            <a:r>
              <a:rPr lang="en" sz="1100"/>
              <a:t>Is the topic of the current query similar to the topic of the previous query?</a:t>
            </a:r>
            <a:endParaRPr sz="1100"/>
          </a:p>
          <a:p>
            <a:pPr indent="-311150" lvl="1" marL="914400" rtl="0" algn="l">
              <a:spcBef>
                <a:spcPts val="0"/>
              </a:spcBef>
              <a:spcAft>
                <a:spcPts val="0"/>
              </a:spcAft>
              <a:buSzPts val="1300"/>
              <a:buChar char="-"/>
            </a:pPr>
            <a:r>
              <a:rPr lang="en" sz="1100"/>
              <a:t>Is the current query a good stand-alone query or does it look incomplete?</a:t>
            </a:r>
            <a:endParaRPr sz="1100"/>
          </a:p>
          <a:p>
            <a:pPr indent="-311150" lvl="0" marL="457200" rtl="0" algn="l">
              <a:spcBef>
                <a:spcPts val="0"/>
              </a:spcBef>
              <a:spcAft>
                <a:spcPts val="0"/>
              </a:spcAft>
              <a:buSzPts val="1300"/>
              <a:buChar char="•"/>
            </a:pPr>
            <a:r>
              <a:rPr lang="en" sz="1100"/>
              <a:t>Some are completely on the candidate:</a:t>
            </a:r>
            <a:endParaRPr sz="1100"/>
          </a:p>
          <a:p>
            <a:pPr indent="-311150" lvl="1" marL="914400" rtl="0" algn="l">
              <a:spcBef>
                <a:spcPts val="0"/>
              </a:spcBef>
              <a:spcAft>
                <a:spcPts val="0"/>
              </a:spcAft>
              <a:buSzPts val="1300"/>
              <a:buChar char="-"/>
            </a:pPr>
            <a:r>
              <a:rPr lang="en" sz="1100"/>
              <a:t>How much of the information of the context does the candidate preserve?</a:t>
            </a:r>
            <a:endParaRPr sz="1100"/>
          </a:p>
          <a:p>
            <a:pPr indent="-311150" lvl="1" marL="914400" rtl="0" algn="l">
              <a:spcBef>
                <a:spcPts val="0"/>
              </a:spcBef>
              <a:spcAft>
                <a:spcPts val="0"/>
              </a:spcAft>
              <a:buSzPts val="1300"/>
              <a:buChar char="-"/>
            </a:pPr>
            <a:r>
              <a:rPr lang="en" sz="1100"/>
              <a:t>Is the candidate well-formed from a linguistic point of view?</a:t>
            </a:r>
            <a:endParaRPr sz="1100"/>
          </a:p>
        </p:txBody>
      </p:sp>
      <p:sp>
        <p:nvSpPr>
          <p:cNvPr id="171" name="Google Shape;171;p28"/>
          <p:cNvSpPr txBox="1"/>
          <p:nvPr/>
        </p:nvSpPr>
        <p:spPr>
          <a:xfrm>
            <a:off x="2194350" y="4804800"/>
            <a:ext cx="47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a:t>
            </a:r>
            <a:r>
              <a:rPr lang="en" sz="1000" u="sng">
                <a:solidFill>
                  <a:schemeClr val="hlink"/>
                </a:solidFill>
                <a:hlinkClick r:id="rId3"/>
              </a:rPr>
              <a:t>Google AI Blog: Contextual Rephrasing in Google Assistant (googleblog.com)</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References</a:t>
            </a:r>
            <a:endParaRPr/>
          </a:p>
        </p:txBody>
      </p:sp>
      <p:sp>
        <p:nvSpPr>
          <p:cNvPr id="177" name="Google Shape;177;p29"/>
          <p:cNvSpPr txBox="1"/>
          <p:nvPr>
            <p:ph idx="1" type="body"/>
          </p:nvPr>
        </p:nvSpPr>
        <p:spPr>
          <a:xfrm>
            <a:off x="425202" y="1639050"/>
            <a:ext cx="8154600" cy="2976300"/>
          </a:xfrm>
          <a:prstGeom prst="rect">
            <a:avLst/>
          </a:prstGeom>
        </p:spPr>
        <p:txBody>
          <a:bodyPr anchorCtr="0" anchor="t" bIns="34275" lIns="68575" spcFirstLastPara="1" rIns="68575" wrap="square" tIns="34275">
            <a:noAutofit/>
          </a:bodyPr>
          <a:lstStyle/>
          <a:p>
            <a:pPr indent="-323850" lvl="0" marL="457200" rtl="0" algn="l">
              <a:lnSpc>
                <a:spcPct val="100000"/>
              </a:lnSpc>
              <a:spcBef>
                <a:spcPts val="0"/>
              </a:spcBef>
              <a:spcAft>
                <a:spcPts val="0"/>
              </a:spcAft>
              <a:buSzPts val="1500"/>
              <a:buAutoNum type="arabicPeriod"/>
            </a:pPr>
            <a:r>
              <a:rPr lang="en" sz="1500" u="sng">
                <a:solidFill>
                  <a:schemeClr val="dk2"/>
                </a:solidFill>
                <a:hlinkClick r:id="rId3">
                  <a:extLst>
                    <a:ext uri="{A12FA001-AC4F-418D-AE19-62706E023703}">
                      <ahyp:hlinkClr val="tx"/>
                    </a:ext>
                  </a:extLst>
                </a:hlinkClick>
              </a:rPr>
              <a:t>Unraveling Coreference Resolution in NLP! – Towards AI</a:t>
            </a:r>
            <a:endParaRPr sz="1500"/>
          </a:p>
          <a:p>
            <a:pPr indent="-323850" lvl="0" marL="457200" rtl="0" algn="l">
              <a:lnSpc>
                <a:spcPct val="100000"/>
              </a:lnSpc>
              <a:spcBef>
                <a:spcPts val="0"/>
              </a:spcBef>
              <a:spcAft>
                <a:spcPts val="0"/>
              </a:spcAft>
              <a:buSzPts val="1500"/>
              <a:buAutoNum type="arabicPeriod"/>
            </a:pPr>
            <a:r>
              <a:rPr lang="en" sz="1500" u="sng">
                <a:solidFill>
                  <a:schemeClr val="dk2"/>
                </a:solidFill>
                <a:hlinkClick r:id="rId4">
                  <a:extLst>
                    <a:ext uri="{A12FA001-AC4F-418D-AE19-62706E023703}">
                      <ahyp:hlinkClr val="tx"/>
                    </a:ext>
                  </a:extLst>
                </a:hlinkClick>
              </a:rPr>
              <a:t>Google AI Blog: Contextual Rephrasing in Google Assistant (googleblog.com)</a:t>
            </a:r>
            <a:endParaRPr sz="1500">
              <a:solidFill>
                <a:srgbClr val="000000"/>
              </a:solidFill>
            </a:endParaRPr>
          </a:p>
          <a:p>
            <a:pPr indent="-323850" lvl="0" marL="457200" rtl="0" algn="l">
              <a:lnSpc>
                <a:spcPct val="100000"/>
              </a:lnSpc>
              <a:spcBef>
                <a:spcPts val="0"/>
              </a:spcBef>
              <a:spcAft>
                <a:spcPts val="0"/>
              </a:spcAft>
              <a:buSzPts val="1500"/>
              <a:buAutoNum type="arabicPeriod"/>
            </a:pPr>
            <a:r>
              <a:rPr lang="en" sz="1500" u="sng">
                <a:solidFill>
                  <a:schemeClr val="dk2"/>
                </a:solidFill>
                <a:hlinkClick r:id="rId5">
                  <a:extLst>
                    <a:ext uri="{A12FA001-AC4F-418D-AE19-62706E023703}">
                      <ahyp:hlinkClr val="tx"/>
                    </a:ext>
                  </a:extLst>
                </a:hlinkClick>
              </a:rPr>
              <a:t>MUM: A new AI milestone for understanding information (blog.google)</a:t>
            </a:r>
            <a:endParaRPr sz="1500"/>
          </a:p>
          <a:p>
            <a:pPr indent="-323850" lvl="0" marL="457200" rtl="0" algn="l">
              <a:lnSpc>
                <a:spcPct val="100000"/>
              </a:lnSpc>
              <a:spcBef>
                <a:spcPts val="0"/>
              </a:spcBef>
              <a:spcAft>
                <a:spcPts val="0"/>
              </a:spcAft>
              <a:buSzPts val="1500"/>
              <a:buAutoNum type="arabicPeriod"/>
            </a:pPr>
            <a:r>
              <a:rPr lang="en" sz="1500" u="sng">
                <a:solidFill>
                  <a:schemeClr val="dk2"/>
                </a:solidFill>
                <a:hlinkClick r:id="rId6">
                  <a:extLst>
                    <a:ext uri="{A12FA001-AC4F-418D-AE19-62706E023703}">
                      <ahyp:hlinkClr val="tx"/>
                    </a:ext>
                  </a:extLst>
                </a:hlinkClick>
              </a:rPr>
              <a:t>Google AI Blog: Encode, Tag and Realize: A Controllable and Efficient Approach for Text Generation (googleblog.com)</a:t>
            </a:r>
            <a:endParaRPr sz="1500"/>
          </a:p>
          <a:p>
            <a:pPr indent="-323850" lvl="0" marL="457200" rtl="0" algn="l">
              <a:lnSpc>
                <a:spcPct val="100000"/>
              </a:lnSpc>
              <a:spcBef>
                <a:spcPts val="0"/>
              </a:spcBef>
              <a:spcAft>
                <a:spcPts val="0"/>
              </a:spcAft>
              <a:buSzPts val="1500"/>
              <a:buAutoNum type="arabicPeriod"/>
            </a:pPr>
            <a:r>
              <a:rPr lang="en" sz="1500" u="sng">
                <a:solidFill>
                  <a:schemeClr val="dk2"/>
                </a:solidFill>
                <a:hlinkClick r:id="rId7">
                  <a:extLst>
                    <a:ext uri="{A12FA001-AC4F-418D-AE19-62706E023703}">
                      <ahyp:hlinkClr val="tx"/>
                    </a:ext>
                  </a:extLst>
                </a:hlinkClick>
              </a:rPr>
              <a:t>Google AI Blog: Introducing FELIX: Flexible Text Editing Through Tagging and Insertion (googleblog.com)</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493776" y="2976372"/>
            <a:ext cx="4978800" cy="12378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
        <p:nvSpPr>
          <p:cNvPr id="183" name="Google Shape;183;p30"/>
          <p:cNvSpPr txBox="1"/>
          <p:nvPr>
            <p:ph type="ctrTitle"/>
          </p:nvPr>
        </p:nvSpPr>
        <p:spPr>
          <a:xfrm>
            <a:off x="493776" y="1117854"/>
            <a:ext cx="4978800" cy="17898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493776" y="1117997"/>
            <a:ext cx="4978800" cy="17907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Background</a:t>
            </a:r>
            <a:endParaRPr/>
          </a:p>
        </p:txBody>
      </p:sp>
      <p:sp>
        <p:nvSpPr>
          <p:cNvPr id="80" name="Google Shape;80;p16"/>
          <p:cNvSpPr txBox="1"/>
          <p:nvPr>
            <p:ph idx="1" type="subTitle"/>
          </p:nvPr>
        </p:nvSpPr>
        <p:spPr>
          <a:xfrm>
            <a:off x="493776" y="2977753"/>
            <a:ext cx="4978800" cy="16596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p:nvPr/>
        </p:nvSpPr>
        <p:spPr>
          <a:xfrm>
            <a:off x="1121025" y="1502025"/>
            <a:ext cx="1324200" cy="7326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Who wrote Romeo and Juliet?</a:t>
            </a:r>
            <a:endParaRPr sz="1000"/>
          </a:p>
        </p:txBody>
      </p:sp>
      <p:sp>
        <p:nvSpPr>
          <p:cNvPr id="86" name="Google Shape;86;p17"/>
          <p:cNvSpPr/>
          <p:nvPr/>
        </p:nvSpPr>
        <p:spPr>
          <a:xfrm>
            <a:off x="5319384" y="1633875"/>
            <a:ext cx="1227300" cy="468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When was he born?</a:t>
            </a:r>
            <a:endParaRPr sz="1000"/>
          </a:p>
        </p:txBody>
      </p:sp>
      <p:sp>
        <p:nvSpPr>
          <p:cNvPr id="87" name="Google Shape;87;p17"/>
          <p:cNvSpPr/>
          <p:nvPr/>
        </p:nvSpPr>
        <p:spPr>
          <a:xfrm>
            <a:off x="2847225" y="1633875"/>
            <a:ext cx="1365900" cy="468900"/>
          </a:xfrm>
          <a:prstGeom prst="wedgeEllipseCallout">
            <a:avLst>
              <a:gd fmla="val 41031" name="adj1"/>
              <a:gd fmla="val 625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William Shakespeare</a:t>
            </a:r>
            <a:endParaRPr sz="1000"/>
          </a:p>
        </p:txBody>
      </p:sp>
      <p:sp>
        <p:nvSpPr>
          <p:cNvPr id="88" name="Google Shape;88;p17"/>
          <p:cNvSpPr/>
          <p:nvPr/>
        </p:nvSpPr>
        <p:spPr>
          <a:xfrm>
            <a:off x="6963525" y="1633875"/>
            <a:ext cx="1324200" cy="468900"/>
          </a:xfrm>
          <a:prstGeom prst="wedgeEllipseCallout">
            <a:avLst>
              <a:gd fmla="val 37072" name="adj1"/>
              <a:gd fmla="val 6250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1564</a:t>
            </a:r>
            <a:endParaRPr sz="1000"/>
          </a:p>
        </p:txBody>
      </p:sp>
      <p:pic>
        <p:nvPicPr>
          <p:cNvPr id="89" name="Google Shape;89;p17"/>
          <p:cNvPicPr preferRelativeResize="0"/>
          <p:nvPr/>
        </p:nvPicPr>
        <p:blipFill>
          <a:blip r:embed="rId3">
            <a:alphaModFix/>
          </a:blip>
          <a:stretch>
            <a:fillRect/>
          </a:stretch>
        </p:blipFill>
        <p:spPr>
          <a:xfrm>
            <a:off x="871900" y="2234700"/>
            <a:ext cx="888200" cy="888200"/>
          </a:xfrm>
          <a:prstGeom prst="rect">
            <a:avLst/>
          </a:prstGeom>
          <a:noFill/>
          <a:ln>
            <a:noFill/>
          </a:ln>
        </p:spPr>
      </p:pic>
      <p:pic>
        <p:nvPicPr>
          <p:cNvPr id="90" name="Google Shape;90;p17"/>
          <p:cNvPicPr preferRelativeResize="0"/>
          <p:nvPr/>
        </p:nvPicPr>
        <p:blipFill>
          <a:blip r:embed="rId3">
            <a:alphaModFix/>
          </a:blip>
          <a:stretch>
            <a:fillRect/>
          </a:stretch>
        </p:blipFill>
        <p:spPr>
          <a:xfrm>
            <a:off x="5142025" y="2234625"/>
            <a:ext cx="888200" cy="888200"/>
          </a:xfrm>
          <a:prstGeom prst="rect">
            <a:avLst/>
          </a:prstGeom>
          <a:noFill/>
          <a:ln>
            <a:noFill/>
          </a:ln>
        </p:spPr>
      </p:pic>
      <p:pic>
        <p:nvPicPr>
          <p:cNvPr id="91" name="Google Shape;91;p17"/>
          <p:cNvPicPr preferRelativeResize="0"/>
          <p:nvPr/>
        </p:nvPicPr>
        <p:blipFill>
          <a:blip r:embed="rId4">
            <a:alphaModFix/>
          </a:blip>
          <a:stretch>
            <a:fillRect/>
          </a:stretch>
        </p:blipFill>
        <p:spPr>
          <a:xfrm>
            <a:off x="3639925" y="2212688"/>
            <a:ext cx="932076" cy="932076"/>
          </a:xfrm>
          <a:prstGeom prst="rect">
            <a:avLst/>
          </a:prstGeom>
          <a:noFill/>
          <a:ln>
            <a:noFill/>
          </a:ln>
        </p:spPr>
      </p:pic>
      <p:pic>
        <p:nvPicPr>
          <p:cNvPr id="92" name="Google Shape;92;p17"/>
          <p:cNvPicPr preferRelativeResize="0"/>
          <p:nvPr/>
        </p:nvPicPr>
        <p:blipFill>
          <a:blip r:embed="rId4">
            <a:alphaModFix/>
          </a:blip>
          <a:stretch>
            <a:fillRect/>
          </a:stretch>
        </p:blipFill>
        <p:spPr>
          <a:xfrm>
            <a:off x="7580350" y="2234688"/>
            <a:ext cx="932076" cy="9320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Contextual Rephrasing</a:t>
            </a:r>
            <a:endParaRPr/>
          </a:p>
        </p:txBody>
      </p:sp>
      <p:sp>
        <p:nvSpPr>
          <p:cNvPr id="98" name="Google Shape;98;p18"/>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sz="1200"/>
              <a:t>Contextual </a:t>
            </a:r>
            <a:r>
              <a:rPr lang="en" sz="1200"/>
              <a:t>Rephrasing here refers to </a:t>
            </a:r>
            <a:r>
              <a:rPr lang="en" sz="1200"/>
              <a:t>reference resolution</a:t>
            </a:r>
            <a:r>
              <a:rPr lang="en" sz="1200"/>
              <a:t> in Natural Language Processing</a:t>
            </a:r>
            <a:endParaRPr sz="1200"/>
          </a:p>
          <a:p>
            <a:pPr indent="-317500" lvl="0" marL="457200" rtl="0" algn="l">
              <a:spcBef>
                <a:spcPts val="0"/>
              </a:spcBef>
              <a:spcAft>
                <a:spcPts val="0"/>
              </a:spcAft>
              <a:buSzPts val="1400"/>
              <a:buChar char="•"/>
            </a:pPr>
            <a:r>
              <a:rPr lang="en" sz="1200"/>
              <a:t>Reference is a linguistic process where one word in a sentence or discourse refers to another word or entity</a:t>
            </a:r>
            <a:endParaRPr sz="1200"/>
          </a:p>
          <a:p>
            <a:pPr indent="-317500" lvl="0" marL="457200" rtl="0" algn="l">
              <a:spcBef>
                <a:spcPts val="0"/>
              </a:spcBef>
              <a:spcAft>
                <a:spcPts val="0"/>
              </a:spcAft>
              <a:buSzPts val="1400"/>
              <a:buChar char="•"/>
            </a:pPr>
            <a:r>
              <a:rPr lang="en" sz="1200"/>
              <a:t>What is Coreference resolution?</a:t>
            </a:r>
            <a:endParaRPr sz="1200"/>
          </a:p>
          <a:p>
            <a:pPr indent="-317500" lvl="1" marL="914400" rtl="0" algn="l">
              <a:spcBef>
                <a:spcPts val="0"/>
              </a:spcBef>
              <a:spcAft>
                <a:spcPts val="0"/>
              </a:spcAft>
              <a:buSzPts val="1400"/>
              <a:buChar char="-"/>
            </a:pPr>
            <a:r>
              <a:rPr lang="en" sz="1200"/>
              <a:t>resolving pronouns to identify which entities are they referring to</a:t>
            </a:r>
            <a:endParaRPr sz="1200"/>
          </a:p>
          <a:p>
            <a:pPr indent="-317500" lvl="1" marL="914400" rtl="0" algn="l">
              <a:spcBef>
                <a:spcPts val="0"/>
              </a:spcBef>
              <a:spcAft>
                <a:spcPts val="0"/>
              </a:spcAft>
              <a:buSzPts val="1400"/>
              <a:buChar char="-"/>
            </a:pPr>
            <a:r>
              <a:rPr i="1" lang="en" sz="1200"/>
              <a:t>“She” and “Her” referring to the entity “Ana” and “the institute” referring to the entity “UT Dallas” are two examples of Reference Resolution</a:t>
            </a:r>
            <a:endParaRPr i="1" sz="1200"/>
          </a:p>
          <a:p>
            <a:pPr indent="-317500" lvl="1" marL="914400" rtl="0" algn="l">
              <a:spcBef>
                <a:spcPts val="0"/>
              </a:spcBef>
              <a:spcAft>
                <a:spcPts val="0"/>
              </a:spcAft>
              <a:buSzPts val="1400"/>
              <a:buChar char="-"/>
            </a:pPr>
            <a:r>
              <a:rPr i="1" lang="en" sz="1200"/>
              <a:t>“She” and “Her” to “Ana” is specifically coreference resolution</a:t>
            </a:r>
            <a:endParaRPr i="1" sz="1200"/>
          </a:p>
        </p:txBody>
      </p:sp>
      <p:pic>
        <p:nvPicPr>
          <p:cNvPr id="99" name="Google Shape;99;p18"/>
          <p:cNvPicPr preferRelativeResize="0"/>
          <p:nvPr/>
        </p:nvPicPr>
        <p:blipFill>
          <a:blip r:embed="rId3">
            <a:alphaModFix/>
          </a:blip>
          <a:stretch>
            <a:fillRect/>
          </a:stretch>
        </p:blipFill>
        <p:spPr>
          <a:xfrm>
            <a:off x="5751625" y="2256552"/>
            <a:ext cx="3062674" cy="1166450"/>
          </a:xfrm>
          <a:prstGeom prst="rect">
            <a:avLst/>
          </a:prstGeom>
          <a:noFill/>
          <a:ln>
            <a:noFill/>
          </a:ln>
        </p:spPr>
      </p:pic>
      <p:sp>
        <p:nvSpPr>
          <p:cNvPr id="100" name="Google Shape;100;p18"/>
          <p:cNvSpPr txBox="1"/>
          <p:nvPr/>
        </p:nvSpPr>
        <p:spPr>
          <a:xfrm>
            <a:off x="2461800" y="4804800"/>
            <a:ext cx="422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[1] </a:t>
            </a:r>
            <a:r>
              <a:rPr lang="en" sz="1000" u="sng">
                <a:solidFill>
                  <a:schemeClr val="hlink"/>
                </a:solidFill>
                <a:hlinkClick r:id="rId4"/>
              </a:rPr>
              <a:t>Unraveling Coreference Resolution in NLP! – Towards AI</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2597400" y="1194300"/>
            <a:ext cx="3949200" cy="3949200"/>
          </a:xfrm>
          <a:prstGeom prst="rect">
            <a:avLst/>
          </a:prstGeom>
          <a:noFill/>
          <a:ln>
            <a:noFill/>
          </a:ln>
        </p:spPr>
      </p:pic>
      <p:sp>
        <p:nvSpPr>
          <p:cNvPr id="106" name="Google Shape;106;p19"/>
          <p:cNvSpPr txBox="1"/>
          <p:nvPr/>
        </p:nvSpPr>
        <p:spPr>
          <a:xfrm>
            <a:off x="234450" y="732600"/>
            <a:ext cx="42204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000">
                <a:solidFill>
                  <a:schemeClr val="dk2"/>
                </a:solidFill>
                <a:latin typeface="Georgia"/>
                <a:ea typeface="Georgia"/>
                <a:cs typeface="Georgia"/>
                <a:sym typeface="Georgia"/>
              </a:rPr>
              <a:t>Why does Google Assistant need it?</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25196" y="1124712"/>
            <a:ext cx="5213700" cy="4155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sz="2500"/>
              <a:t>Why does Google Assistant need it?</a:t>
            </a:r>
            <a:endParaRPr sz="2500"/>
          </a:p>
        </p:txBody>
      </p:sp>
      <p:sp>
        <p:nvSpPr>
          <p:cNvPr id="112" name="Google Shape;112;p20"/>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04800" lvl="0" marL="457200" rtl="0" algn="l">
              <a:spcBef>
                <a:spcPts val="500"/>
              </a:spcBef>
              <a:spcAft>
                <a:spcPts val="0"/>
              </a:spcAft>
              <a:buSzPts val="1200"/>
              <a:buChar char="•"/>
            </a:pPr>
            <a:r>
              <a:rPr lang="en" sz="1200"/>
              <a:t>Let’s look at some cases of continuous queries where we ask more than 1 query</a:t>
            </a:r>
            <a:endParaRPr sz="1200"/>
          </a:p>
          <a:p>
            <a:pPr indent="-304800" lvl="0" marL="457200" rtl="0" algn="l">
              <a:spcBef>
                <a:spcPts val="0"/>
              </a:spcBef>
              <a:spcAft>
                <a:spcPts val="0"/>
              </a:spcAft>
              <a:buSzPts val="1200"/>
              <a:buChar char="•"/>
            </a:pPr>
            <a:r>
              <a:rPr lang="en" sz="1200"/>
              <a:t>Given our first example itself, </a:t>
            </a:r>
            <a:endParaRPr i="1" sz="1200"/>
          </a:p>
          <a:p>
            <a:pPr indent="-304800" lvl="1" marL="914400" rtl="0" algn="l">
              <a:spcBef>
                <a:spcPts val="0"/>
              </a:spcBef>
              <a:spcAft>
                <a:spcPts val="0"/>
              </a:spcAft>
              <a:buSzPts val="1200"/>
              <a:buChar char="-"/>
            </a:pPr>
            <a:r>
              <a:rPr lang="en" sz="1200"/>
              <a:t>Us: </a:t>
            </a:r>
            <a:r>
              <a:rPr i="1" lang="en" sz="1200"/>
              <a:t>“Who wrote Romeo and Juliet?”</a:t>
            </a:r>
            <a:endParaRPr i="1" sz="1200"/>
          </a:p>
          <a:p>
            <a:pPr indent="-304800" lvl="1" marL="914400" rtl="0" algn="l">
              <a:spcBef>
                <a:spcPts val="0"/>
              </a:spcBef>
              <a:spcAft>
                <a:spcPts val="0"/>
              </a:spcAft>
              <a:buSzPts val="1200"/>
              <a:buChar char="-"/>
            </a:pPr>
            <a:r>
              <a:rPr lang="en" sz="1200"/>
              <a:t>Asst: </a:t>
            </a:r>
            <a:r>
              <a:rPr i="1" lang="en" sz="1200"/>
              <a:t>“William Shakespeare”</a:t>
            </a:r>
            <a:endParaRPr i="1" sz="1200"/>
          </a:p>
          <a:p>
            <a:pPr indent="-304800" lvl="1" marL="914400" rtl="0" algn="l">
              <a:spcBef>
                <a:spcPts val="0"/>
              </a:spcBef>
              <a:spcAft>
                <a:spcPts val="0"/>
              </a:spcAft>
              <a:buSzPts val="1200"/>
              <a:buChar char="-"/>
            </a:pPr>
            <a:r>
              <a:rPr lang="en" sz="1200"/>
              <a:t>Us: </a:t>
            </a:r>
            <a:r>
              <a:rPr i="1" lang="en" sz="1200"/>
              <a:t>“When was </a:t>
            </a:r>
            <a:r>
              <a:rPr b="1" i="1" lang="en" sz="1200"/>
              <a:t>he</a:t>
            </a:r>
            <a:r>
              <a:rPr i="1" lang="en" sz="1200"/>
              <a:t> born?”</a:t>
            </a:r>
            <a:endParaRPr sz="1200"/>
          </a:p>
          <a:p>
            <a:pPr indent="-304800" lvl="0" marL="457200" rtl="0" algn="l">
              <a:spcBef>
                <a:spcPts val="0"/>
              </a:spcBef>
              <a:spcAft>
                <a:spcPts val="0"/>
              </a:spcAft>
              <a:buSzPts val="1200"/>
              <a:buChar char="•"/>
            </a:pPr>
            <a:r>
              <a:rPr lang="en" sz="1200"/>
              <a:t>It is easy for us to say that “he” refers to William Shakespeare</a:t>
            </a:r>
            <a:endParaRPr sz="1200"/>
          </a:p>
          <a:p>
            <a:pPr indent="-304800" lvl="0" marL="457200" rtl="0" algn="l">
              <a:spcBef>
                <a:spcPts val="0"/>
              </a:spcBef>
              <a:spcAft>
                <a:spcPts val="0"/>
              </a:spcAft>
              <a:buSzPts val="1200"/>
              <a:buChar char="•"/>
            </a:pPr>
            <a:r>
              <a:rPr lang="en" sz="1200"/>
              <a:t>But how can the Assistant understand that correctly?</a:t>
            </a:r>
            <a:endParaRPr sz="1200"/>
          </a:p>
          <a:p>
            <a:pPr indent="-304800" lvl="0" marL="457200" rtl="0" algn="l">
              <a:spcBef>
                <a:spcPts val="0"/>
              </a:spcBef>
              <a:spcAft>
                <a:spcPts val="0"/>
              </a:spcAft>
              <a:buSzPts val="1200"/>
              <a:buChar char="•"/>
            </a:pPr>
            <a:r>
              <a:rPr lang="en" sz="1200"/>
              <a:t>Assistants need to robustly handle context and references, </a:t>
            </a:r>
            <a:endParaRPr sz="1200"/>
          </a:p>
          <a:p>
            <a:pPr indent="-304800" lvl="1" marL="914400" rtl="0" algn="l">
              <a:spcBef>
                <a:spcPts val="0"/>
              </a:spcBef>
              <a:spcAft>
                <a:spcPts val="0"/>
              </a:spcAft>
              <a:buSzPts val="1200"/>
              <a:buChar char="-"/>
            </a:pPr>
            <a:r>
              <a:rPr lang="en" sz="1200"/>
              <a:t>Else users would be required to repeat contextual information in their follow-up queries</a:t>
            </a:r>
            <a:endParaRPr sz="1200"/>
          </a:p>
        </p:txBody>
      </p:sp>
      <p:sp>
        <p:nvSpPr>
          <p:cNvPr id="113" name="Google Shape;113;p20"/>
          <p:cNvSpPr txBox="1"/>
          <p:nvPr/>
        </p:nvSpPr>
        <p:spPr>
          <a:xfrm>
            <a:off x="2194350" y="4804800"/>
            <a:ext cx="47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a:t>
            </a:r>
            <a:r>
              <a:rPr lang="en" sz="1000" u="sng">
                <a:solidFill>
                  <a:schemeClr val="hlink"/>
                </a:solidFill>
                <a:hlinkClick r:id="rId3"/>
              </a:rPr>
              <a:t>Google AI Blog: Contextual Rephrasing in Google Assistant (googleblog.com)</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ctrTitle"/>
          </p:nvPr>
        </p:nvSpPr>
        <p:spPr>
          <a:xfrm>
            <a:off x="464476" y="1676397"/>
            <a:ext cx="4978800" cy="17907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sz="4300"/>
              <a:t>Contextual Rephrasing using ML</a:t>
            </a:r>
            <a:endParaRPr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Overview of the architecture</a:t>
            </a:r>
            <a:endParaRPr/>
          </a:p>
        </p:txBody>
      </p:sp>
      <p:sp>
        <p:nvSpPr>
          <p:cNvPr id="124" name="Google Shape;124;p22"/>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0" lvl="0" marL="0" rtl="0" algn="l">
              <a:spcBef>
                <a:spcPts val="500"/>
              </a:spcBef>
              <a:spcAft>
                <a:spcPts val="0"/>
              </a:spcAft>
              <a:buNone/>
            </a:pPr>
            <a:r>
              <a:t/>
            </a:r>
            <a:endParaRPr/>
          </a:p>
        </p:txBody>
      </p:sp>
      <p:pic>
        <p:nvPicPr>
          <p:cNvPr id="125" name="Google Shape;125;p22"/>
          <p:cNvPicPr preferRelativeResize="0"/>
          <p:nvPr/>
        </p:nvPicPr>
        <p:blipFill>
          <a:blip r:embed="rId3">
            <a:alphaModFix/>
          </a:blip>
          <a:stretch>
            <a:fillRect/>
          </a:stretch>
        </p:blipFill>
        <p:spPr>
          <a:xfrm>
            <a:off x="2554176" y="1639050"/>
            <a:ext cx="4035655" cy="2976300"/>
          </a:xfrm>
          <a:prstGeom prst="rect">
            <a:avLst/>
          </a:prstGeom>
          <a:noFill/>
          <a:ln>
            <a:noFill/>
          </a:ln>
        </p:spPr>
      </p:pic>
      <p:sp>
        <p:nvSpPr>
          <p:cNvPr id="126" name="Google Shape;126;p22"/>
          <p:cNvSpPr txBox="1"/>
          <p:nvPr/>
        </p:nvSpPr>
        <p:spPr>
          <a:xfrm>
            <a:off x="2194350" y="4804800"/>
            <a:ext cx="47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a:t>
            </a:r>
            <a:r>
              <a:rPr lang="en" sz="1000" u="sng">
                <a:solidFill>
                  <a:schemeClr val="hlink"/>
                </a:solidFill>
                <a:hlinkClick r:id="rId4"/>
              </a:rPr>
              <a:t>Google AI Blog: Contextual Rephrasing in Google Assistant (googleblog.com)</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Candidate Generation</a:t>
            </a:r>
            <a:endParaRPr/>
          </a:p>
        </p:txBody>
      </p:sp>
      <p:sp>
        <p:nvSpPr>
          <p:cNvPr id="132" name="Google Shape;132;p23"/>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Multiple generators to decide on the best candidate</a:t>
            </a:r>
            <a:endParaRPr/>
          </a:p>
          <a:p>
            <a:pPr indent="-330200" lvl="0" marL="457200" rtl="0" algn="l">
              <a:spcBef>
                <a:spcPts val="0"/>
              </a:spcBef>
              <a:spcAft>
                <a:spcPts val="0"/>
              </a:spcAft>
              <a:buSzPts val="1600"/>
              <a:buChar char="•"/>
            </a:pPr>
            <a:r>
              <a:rPr lang="en"/>
              <a:t>In other words, ensemble of generators</a:t>
            </a:r>
            <a:endParaRPr/>
          </a:p>
          <a:p>
            <a:pPr indent="-330200" lvl="0" marL="457200" rtl="0" algn="l">
              <a:spcBef>
                <a:spcPts val="0"/>
              </a:spcBef>
              <a:spcAft>
                <a:spcPts val="0"/>
              </a:spcAft>
              <a:buSzPts val="1600"/>
              <a:buChar char="•"/>
            </a:pPr>
            <a:r>
              <a:rPr lang="en"/>
              <a:t>Different characteristics of each generator</a:t>
            </a:r>
            <a:endParaRPr/>
          </a:p>
          <a:p>
            <a:pPr indent="-330200" lvl="0" marL="457200" rtl="0" algn="l">
              <a:spcBef>
                <a:spcPts val="0"/>
              </a:spcBef>
              <a:spcAft>
                <a:spcPts val="0"/>
              </a:spcAft>
              <a:buSzPts val="1600"/>
              <a:buChar char="•"/>
            </a:pPr>
            <a:r>
              <a:rPr lang="en"/>
              <a:t>3-types:</a:t>
            </a:r>
            <a:endParaRPr/>
          </a:p>
          <a:p>
            <a:pPr indent="-330200" lvl="1" marL="914400" rtl="0" algn="l">
              <a:spcBef>
                <a:spcPts val="0"/>
              </a:spcBef>
              <a:spcAft>
                <a:spcPts val="0"/>
              </a:spcAft>
              <a:buSzPts val="1600"/>
              <a:buChar char="-"/>
            </a:pPr>
            <a:r>
              <a:rPr lang="en"/>
              <a:t>Generators based on the analysis of the linguistic structure of the queries</a:t>
            </a:r>
            <a:endParaRPr/>
          </a:p>
          <a:p>
            <a:pPr indent="-330200" lvl="1" marL="914400" rtl="0" algn="l">
              <a:spcBef>
                <a:spcPts val="0"/>
              </a:spcBef>
              <a:spcAft>
                <a:spcPts val="0"/>
              </a:spcAft>
              <a:buSzPts val="1600"/>
              <a:buChar char="-"/>
            </a:pPr>
            <a:r>
              <a:rPr lang="en"/>
              <a:t>Generators based on query statistics </a:t>
            </a:r>
            <a:endParaRPr/>
          </a:p>
          <a:p>
            <a:pPr indent="-330200" lvl="1" marL="914400" rtl="0" algn="l">
              <a:spcBef>
                <a:spcPts val="0"/>
              </a:spcBef>
              <a:spcAft>
                <a:spcPts val="0"/>
              </a:spcAft>
              <a:buSzPts val="1600"/>
              <a:buChar char="-"/>
            </a:pPr>
            <a:r>
              <a:rPr lang="en"/>
              <a:t>Generators based on Transformer technologies</a:t>
            </a:r>
            <a:endParaRPr/>
          </a:p>
        </p:txBody>
      </p:sp>
      <p:sp>
        <p:nvSpPr>
          <p:cNvPr id="133" name="Google Shape;133;p23"/>
          <p:cNvSpPr txBox="1"/>
          <p:nvPr/>
        </p:nvSpPr>
        <p:spPr>
          <a:xfrm>
            <a:off x="2194350" y="4804800"/>
            <a:ext cx="47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[2] </a:t>
            </a:r>
            <a:r>
              <a:rPr lang="en" sz="1000" u="sng">
                <a:solidFill>
                  <a:schemeClr val="hlink"/>
                </a:solidFill>
                <a:hlinkClick r:id="rId3"/>
              </a:rPr>
              <a:t>Google AI Blog: Contextual Rephrasing in Google Assistant (googleblog.com)</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